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3" r:id="rId4"/>
    <p:sldId id="269" r:id="rId5"/>
    <p:sldId id="270" r:id="rId6"/>
    <p:sldId id="273" r:id="rId7"/>
    <p:sldId id="271" r:id="rId8"/>
    <p:sldId id="272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62" r:id="rId17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B824"/>
    <a:srgbClr val="C83438"/>
    <a:srgbClr val="1188DE"/>
    <a:srgbClr val="304B7D"/>
    <a:srgbClr val="108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7"/>
    <p:restoredTop sz="94674"/>
  </p:normalViewPr>
  <p:slideViewPr>
    <p:cSldViewPr snapToGrid="0" snapToObjects="1">
      <p:cViewPr>
        <p:scale>
          <a:sx n="75" d="100"/>
          <a:sy n="75" d="100"/>
        </p:scale>
        <p:origin x="-970" y="-25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5414F-3D9D-1944-8D76-ECDE7A3B60CF}" type="datetimeFigureOut">
              <a:rPr kumimoji="1" lang="x-none" altLang="en-US" smtClean="0"/>
              <a:t>3/15/2022</a:t>
            </a:fld>
            <a:endParaRPr kumimoji="1" lang="x-none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x-none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EB3CD-3B8F-F24A-A846-377C323B2DFA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254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61387D09-C103-834B-A43C-BEDAD6633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x-none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="" xmlns:a16="http://schemas.microsoft.com/office/drawing/2014/main" id="{2CF11F97-8F8A-8545-9246-DADB5CF2D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5926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カギ線コネクタ 5">
            <a:extLst>
              <a:ext uri="{FF2B5EF4-FFF2-40B4-BE49-F238E27FC236}">
                <a16:creationId xmlns="" xmlns:a16="http://schemas.microsoft.com/office/drawing/2014/main" id="{F90F6CB3-972B-014B-866F-6E6C3C82B3BA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236" y="659758"/>
            <a:ext cx="8588416" cy="2639027"/>
          </a:xfrm>
          <a:prstGeom prst="bentConnector3">
            <a:avLst>
              <a:gd name="adj1" fmla="val 0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="" xmlns:a16="http://schemas.microsoft.com/office/drawing/2014/main" id="{FCF5EA6C-4CF7-4C4B-9F10-A6919A394877}"/>
              </a:ext>
            </a:extLst>
          </p:cNvPr>
          <p:cNvCxnSpPr>
            <a:cxnSpLocks/>
          </p:cNvCxnSpPr>
          <p:nvPr userDrawn="1"/>
        </p:nvCxnSpPr>
        <p:spPr>
          <a:xfrm flipV="1">
            <a:off x="2998364" y="3559218"/>
            <a:ext cx="8456112" cy="2639023"/>
          </a:xfrm>
          <a:prstGeom prst="bentConnector3">
            <a:avLst>
              <a:gd name="adj1" fmla="val 99996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="" xmlns:a16="http://schemas.microsoft.com/office/drawing/2014/main" id="{D44020A3-9598-2744-8504-DDEC0F64A15B}"/>
              </a:ext>
            </a:extLst>
          </p:cNvPr>
          <p:cNvGrpSpPr/>
          <p:nvPr userDrawn="1"/>
        </p:nvGrpSpPr>
        <p:grpSpPr>
          <a:xfrm>
            <a:off x="737524" y="6028491"/>
            <a:ext cx="2138194" cy="339500"/>
            <a:chOff x="719593" y="6028491"/>
            <a:chExt cx="2138194" cy="339500"/>
          </a:xfrm>
        </p:grpSpPr>
        <p:pic>
          <p:nvPicPr>
            <p:cNvPr id="11" name="図 10">
              <a:extLst>
                <a:ext uri="{FF2B5EF4-FFF2-40B4-BE49-F238E27FC236}">
                  <a16:creationId xmlns="" xmlns:a16="http://schemas.microsoft.com/office/drawing/2014/main" id="{B7AE59DE-F6B9-774C-BD36-9CC8D8227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="" xmlns:a16="http://schemas.microsoft.com/office/drawing/2014/main" id="{FE20C000-58ED-5E45-872B-9858138E1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sp>
        <p:nvSpPr>
          <p:cNvPr id="21" name="コンテンツ プレースホルダー 20">
            <a:extLst>
              <a:ext uri="{FF2B5EF4-FFF2-40B4-BE49-F238E27FC236}">
                <a16:creationId xmlns="" xmlns:a16="http://schemas.microsoft.com/office/drawing/2014/main" id="{A3BD1AC2-A675-124C-8A84-FC3117A30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1511" y="4445381"/>
            <a:ext cx="5768975" cy="622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1188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  <p:sp>
        <p:nvSpPr>
          <p:cNvPr id="23" name="コンテンツ プレースホルダー 22">
            <a:extLst>
              <a:ext uri="{FF2B5EF4-FFF2-40B4-BE49-F238E27FC236}">
                <a16:creationId xmlns="" xmlns:a16="http://schemas.microsoft.com/office/drawing/2014/main" id="{225011C7-39FA-2141-958E-ED99B36F63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2924" y="1648123"/>
            <a:ext cx="8566150" cy="2536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rgbClr val="1188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12507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カギ線コネクタ 5">
            <a:extLst>
              <a:ext uri="{FF2B5EF4-FFF2-40B4-BE49-F238E27FC236}">
                <a16:creationId xmlns="" xmlns:a16="http://schemas.microsoft.com/office/drawing/2014/main" id="{33FE0FCF-279F-AD47-893F-FB483B85328E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236" y="659758"/>
            <a:ext cx="8505605" cy="2639028"/>
          </a:xfrm>
          <a:prstGeom prst="bentConnector3">
            <a:avLst>
              <a:gd name="adj1" fmla="val 15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="" xmlns:a16="http://schemas.microsoft.com/office/drawing/2014/main" id="{FD3998F1-29F0-0346-9917-63AE23F48CCD}"/>
              </a:ext>
            </a:extLst>
          </p:cNvPr>
          <p:cNvCxnSpPr>
            <a:cxnSpLocks/>
          </p:cNvCxnSpPr>
          <p:nvPr userDrawn="1"/>
        </p:nvCxnSpPr>
        <p:spPr>
          <a:xfrm flipV="1">
            <a:off x="2998364" y="3559218"/>
            <a:ext cx="8456112" cy="2639023"/>
          </a:xfrm>
          <a:prstGeom prst="bentConnector3">
            <a:avLst>
              <a:gd name="adj1" fmla="val 99996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>
            <a:extLst>
              <a:ext uri="{FF2B5EF4-FFF2-40B4-BE49-F238E27FC236}">
                <a16:creationId xmlns="" xmlns:a16="http://schemas.microsoft.com/office/drawing/2014/main" id="{51EBC1DB-1422-8A4C-90A7-325C0860FD3F}"/>
              </a:ext>
            </a:extLst>
          </p:cNvPr>
          <p:cNvGrpSpPr/>
          <p:nvPr userDrawn="1"/>
        </p:nvGrpSpPr>
        <p:grpSpPr>
          <a:xfrm>
            <a:off x="9311652" y="490008"/>
            <a:ext cx="2138194" cy="339500"/>
            <a:chOff x="719593" y="6028491"/>
            <a:chExt cx="2138194" cy="339500"/>
          </a:xfrm>
        </p:grpSpPr>
        <p:pic>
          <p:nvPicPr>
            <p:cNvPr id="9" name="図 8">
              <a:extLst>
                <a:ext uri="{FF2B5EF4-FFF2-40B4-BE49-F238E27FC236}">
                  <a16:creationId xmlns="" xmlns:a16="http://schemas.microsoft.com/office/drawing/2014/main" id="{45BB4FF8-CB67-3543-BE80-5AC60BBEC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="" xmlns:a16="http://schemas.microsoft.com/office/drawing/2014/main" id="{106E7BE1-366A-6342-95A8-631611FEA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sp>
        <p:nvSpPr>
          <p:cNvPr id="11" name="コンテンツ プレースホルダー 22">
            <a:extLst>
              <a:ext uri="{FF2B5EF4-FFF2-40B4-BE49-F238E27FC236}">
                <a16:creationId xmlns="" xmlns:a16="http://schemas.microsoft.com/office/drawing/2014/main" id="{41227B3E-0AA0-F343-99E3-CD216B6188D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2924" y="1648123"/>
            <a:ext cx="8566150" cy="2536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  <p:sp>
        <p:nvSpPr>
          <p:cNvPr id="14" name="コンテンツ プレースホルダー 20">
            <a:extLst>
              <a:ext uri="{FF2B5EF4-FFF2-40B4-BE49-F238E27FC236}">
                <a16:creationId xmlns="" xmlns:a16="http://schemas.microsoft.com/office/drawing/2014/main" id="{24DDB8AF-180F-F54E-AA00-F9C6F1CEAC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211511" y="4445381"/>
            <a:ext cx="5768975" cy="622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041565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>
            <a:extLst>
              <a:ext uri="{FF2B5EF4-FFF2-40B4-BE49-F238E27FC236}">
                <a16:creationId xmlns="" xmlns:a16="http://schemas.microsoft.com/office/drawing/2014/main" id="{68D472BD-9D59-284D-AD32-78030DED2FEA}"/>
              </a:ext>
            </a:extLst>
          </p:cNvPr>
          <p:cNvCxnSpPr>
            <a:cxnSpLocks/>
          </p:cNvCxnSpPr>
          <p:nvPr userDrawn="1"/>
        </p:nvCxnSpPr>
        <p:spPr>
          <a:xfrm>
            <a:off x="2529214" y="6527944"/>
            <a:ext cx="9386060" cy="748"/>
          </a:xfrm>
          <a:prstGeom prst="line">
            <a:avLst/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スライド番号プレースホルダー 5">
            <a:extLst>
              <a:ext uri="{FF2B5EF4-FFF2-40B4-BE49-F238E27FC236}">
                <a16:creationId xmlns="" xmlns:a16="http://schemas.microsoft.com/office/drawing/2014/main" id="{9B83B891-245B-CB43-84D8-B6EF783C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2074" y="6162819"/>
            <a:ext cx="2743200" cy="365125"/>
          </a:xfrm>
        </p:spPr>
        <p:txBody>
          <a:bodyPr anchor="b"/>
          <a:lstStyle>
            <a:lvl1pPr>
              <a:defRPr>
                <a:solidFill>
                  <a:srgbClr val="1188DE"/>
                </a:solidFill>
                <a:latin typeface="+mn-lt"/>
              </a:defRPr>
            </a:lvl1pPr>
          </a:lstStyle>
          <a:p>
            <a:fld id="{923579B5-C1C4-D84B-A012-DC68887805F6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="" xmlns:a16="http://schemas.microsoft.com/office/drawing/2014/main" id="{8335FEF4-ED3F-A748-BB6E-3B9D407E0A28}"/>
              </a:ext>
            </a:extLst>
          </p:cNvPr>
          <p:cNvGrpSpPr/>
          <p:nvPr userDrawn="1"/>
        </p:nvGrpSpPr>
        <p:grpSpPr>
          <a:xfrm>
            <a:off x="276726" y="6345381"/>
            <a:ext cx="2138194" cy="339500"/>
            <a:chOff x="719593" y="6028491"/>
            <a:chExt cx="2138194" cy="339500"/>
          </a:xfrm>
        </p:grpSpPr>
        <p:pic>
          <p:nvPicPr>
            <p:cNvPr id="11" name="図 10">
              <a:extLst>
                <a:ext uri="{FF2B5EF4-FFF2-40B4-BE49-F238E27FC236}">
                  <a16:creationId xmlns="" xmlns:a16="http://schemas.microsoft.com/office/drawing/2014/main" id="{F86AA557-BD4D-B848-A89A-A24E88481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="" xmlns:a16="http://schemas.microsoft.com/office/drawing/2014/main" id="{84641F54-88F3-8343-95D5-CE9D40A77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F9056C24-BBF2-3D4B-8005-EE7300DEDC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6726" y="329308"/>
            <a:ext cx="11638548" cy="717550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rgbClr val="1188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="" xmlns:a16="http://schemas.microsoft.com/office/drawing/2014/main" id="{717F45B0-DC05-7742-A253-C22914FC44B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6726" y="1298114"/>
            <a:ext cx="11638548" cy="483594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34148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スライド番号プレースホルダー 5">
            <a:extLst>
              <a:ext uri="{FF2B5EF4-FFF2-40B4-BE49-F238E27FC236}">
                <a16:creationId xmlns="" xmlns:a16="http://schemas.microsoft.com/office/drawing/2014/main" id="{AA7B34CE-A8FD-CA43-BDEF-E8DD6D3B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2074" y="6162819"/>
            <a:ext cx="2743200" cy="365125"/>
          </a:xfrm>
        </p:spPr>
        <p:txBody>
          <a:bodyPr anchor="b"/>
          <a:lstStyle>
            <a:lvl1pPr>
              <a:defRPr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23579B5-C1C4-D84B-A012-DC68887805F6}" type="slidenum">
              <a:rPr kumimoji="1" lang="x-none" altLang="en-US" smtClean="0"/>
              <a:pPr/>
              <a:t>‹#›</a:t>
            </a:fld>
            <a:endParaRPr kumimoji="1" lang="x-none" altLang="en-US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="" xmlns:a16="http://schemas.microsoft.com/office/drawing/2014/main" id="{D964A56D-07F6-1249-AE8D-82B6184A47A8}"/>
              </a:ext>
            </a:extLst>
          </p:cNvPr>
          <p:cNvGrpSpPr/>
          <p:nvPr userDrawn="1"/>
        </p:nvGrpSpPr>
        <p:grpSpPr>
          <a:xfrm>
            <a:off x="337686" y="6345381"/>
            <a:ext cx="2104272" cy="339500"/>
            <a:chOff x="2285108" y="4710545"/>
            <a:chExt cx="2104272" cy="339500"/>
          </a:xfrm>
        </p:grpSpPr>
        <p:pic>
          <p:nvPicPr>
            <p:cNvPr id="14" name="図 13">
              <a:extLst>
                <a:ext uri="{FF2B5EF4-FFF2-40B4-BE49-F238E27FC236}">
                  <a16:creationId xmlns="" xmlns:a16="http://schemas.microsoft.com/office/drawing/2014/main" id="{21AA0F77-7AE4-9B46-9AEB-AA069BC3C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5108" y="4747949"/>
              <a:ext cx="1127079" cy="264693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="" xmlns:a16="http://schemas.microsoft.com/office/drawing/2014/main" id="{8E198823-8E8C-DD4E-87E5-4AD7A3D84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3492559" y="4710545"/>
              <a:ext cx="896821" cy="339500"/>
            </a:xfrm>
            <a:prstGeom prst="rect">
              <a:avLst/>
            </a:prstGeom>
          </p:spPr>
        </p:pic>
      </p:grpSp>
      <p:cxnSp>
        <p:nvCxnSpPr>
          <p:cNvPr id="21" name="直線コネクタ 20">
            <a:extLst>
              <a:ext uri="{FF2B5EF4-FFF2-40B4-BE49-F238E27FC236}">
                <a16:creationId xmlns="" xmlns:a16="http://schemas.microsoft.com/office/drawing/2014/main" id="{A12B285D-76FC-F149-A5E9-030EF0FF46CA}"/>
              </a:ext>
            </a:extLst>
          </p:cNvPr>
          <p:cNvCxnSpPr>
            <a:cxnSpLocks/>
          </p:cNvCxnSpPr>
          <p:nvPr userDrawn="1"/>
        </p:nvCxnSpPr>
        <p:spPr>
          <a:xfrm>
            <a:off x="2529214" y="6527944"/>
            <a:ext cx="9386060" cy="748"/>
          </a:xfrm>
          <a:prstGeom prst="line">
            <a:avLst/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コンテンツ プレースホルダー 2">
            <a:extLst>
              <a:ext uri="{FF2B5EF4-FFF2-40B4-BE49-F238E27FC236}">
                <a16:creationId xmlns="" xmlns:a16="http://schemas.microsoft.com/office/drawing/2014/main" id="{09538FB5-8E4F-2B46-BF6F-CC9CC2C7C7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6726" y="329308"/>
            <a:ext cx="11638548" cy="717550"/>
          </a:xfrm>
        </p:spPr>
        <p:txBody>
          <a:bodyPr anchor="ctr">
            <a:normAutofit/>
          </a:bodyPr>
          <a:lstStyle>
            <a:lvl1pPr marL="0" indent="0">
              <a:buNone/>
              <a:defRPr sz="4000" b="1"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  <p:sp>
        <p:nvSpPr>
          <p:cNvPr id="11" name="コンテンツ プレースホルダー 4">
            <a:extLst>
              <a:ext uri="{FF2B5EF4-FFF2-40B4-BE49-F238E27FC236}">
                <a16:creationId xmlns="" xmlns:a16="http://schemas.microsoft.com/office/drawing/2014/main" id="{CCDE911C-696A-7349-ADD9-9C6AA41D606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76726" y="1298114"/>
            <a:ext cx="11638548" cy="483594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01459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Change-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カギ線コネクタ 6">
            <a:extLst>
              <a:ext uri="{FF2B5EF4-FFF2-40B4-BE49-F238E27FC236}">
                <a16:creationId xmlns="" xmlns:a16="http://schemas.microsoft.com/office/drawing/2014/main" id="{E2AFFD29-FE19-DD4E-9CC8-14D7658442D6}"/>
              </a:ext>
            </a:extLst>
          </p:cNvPr>
          <p:cNvCxnSpPr>
            <a:cxnSpLocks/>
          </p:cNvCxnSpPr>
          <p:nvPr userDrawn="1"/>
        </p:nvCxnSpPr>
        <p:spPr>
          <a:xfrm flipV="1">
            <a:off x="624386" y="6296853"/>
            <a:ext cx="9738814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>
            <a:extLst>
              <a:ext uri="{FF2B5EF4-FFF2-40B4-BE49-F238E27FC236}">
                <a16:creationId xmlns="" xmlns:a16="http://schemas.microsoft.com/office/drawing/2014/main" id="{55B0E48A-658E-4748-83AA-CA0152CF1F95}"/>
              </a:ext>
            </a:extLst>
          </p:cNvPr>
          <p:cNvCxnSpPr>
            <a:cxnSpLocks/>
          </p:cNvCxnSpPr>
          <p:nvPr userDrawn="1"/>
        </p:nvCxnSpPr>
        <p:spPr>
          <a:xfrm>
            <a:off x="1613647" y="561147"/>
            <a:ext cx="9953967" cy="1"/>
          </a:xfrm>
          <a:prstGeom prst="bentConnector3">
            <a:avLst>
              <a:gd name="adj1" fmla="val 50000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F357906A-64C7-9F42-A922-C70CAF6FB4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40535" y="6127103"/>
            <a:ext cx="1127079" cy="2646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="" xmlns:a16="http://schemas.microsoft.com/office/drawing/2014/main" id="{9447AE4D-F042-104A-9708-995DD6991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2041" t="33245" b="15263"/>
          <a:stretch/>
        </p:blipFill>
        <p:spPr>
          <a:xfrm>
            <a:off x="624386" y="391397"/>
            <a:ext cx="896821" cy="339500"/>
          </a:xfrm>
          <a:prstGeom prst="rect">
            <a:avLst/>
          </a:prstGeom>
        </p:spPr>
      </p:pic>
      <p:sp>
        <p:nvSpPr>
          <p:cNvPr id="12" name="コンテンツ プレースホルダー 22">
            <a:extLst>
              <a:ext uri="{FF2B5EF4-FFF2-40B4-BE49-F238E27FC236}">
                <a16:creationId xmlns="" xmlns:a16="http://schemas.microsoft.com/office/drawing/2014/main" id="{90DBFC78-0DAC-0C4C-991B-01D63ED60AA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2925" y="2160587"/>
            <a:ext cx="8566150" cy="2536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rgbClr val="3AB82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57242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Change-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カギ線コネクタ 6">
            <a:extLst>
              <a:ext uri="{FF2B5EF4-FFF2-40B4-BE49-F238E27FC236}">
                <a16:creationId xmlns="" xmlns:a16="http://schemas.microsoft.com/office/drawing/2014/main" id="{CA264C3F-0744-6C49-B99B-0B81F706D6EC}"/>
              </a:ext>
            </a:extLst>
          </p:cNvPr>
          <p:cNvCxnSpPr>
            <a:cxnSpLocks/>
          </p:cNvCxnSpPr>
          <p:nvPr userDrawn="1"/>
        </p:nvCxnSpPr>
        <p:spPr>
          <a:xfrm flipV="1">
            <a:off x="1828800" y="6296851"/>
            <a:ext cx="9738814" cy="1"/>
          </a:xfrm>
          <a:prstGeom prst="bentConnector3">
            <a:avLst>
              <a:gd name="adj1" fmla="val 50000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カギ線コネクタ 7">
            <a:extLst>
              <a:ext uri="{FF2B5EF4-FFF2-40B4-BE49-F238E27FC236}">
                <a16:creationId xmlns="" xmlns:a16="http://schemas.microsoft.com/office/drawing/2014/main" id="{E5A34D6C-7265-1640-8094-54B52AFFA013}"/>
              </a:ext>
            </a:extLst>
          </p:cNvPr>
          <p:cNvCxnSpPr>
            <a:cxnSpLocks/>
          </p:cNvCxnSpPr>
          <p:nvPr userDrawn="1"/>
        </p:nvCxnSpPr>
        <p:spPr>
          <a:xfrm>
            <a:off x="624386" y="561146"/>
            <a:ext cx="9953967" cy="1"/>
          </a:xfrm>
          <a:prstGeom prst="bentConnector3">
            <a:avLst>
              <a:gd name="adj1" fmla="val 50000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54D07A3E-FD73-5646-8980-35B5069D60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386" y="6145033"/>
            <a:ext cx="1127079" cy="26469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="" xmlns:a16="http://schemas.microsoft.com/office/drawing/2014/main" id="{62372082-A60D-1846-A72A-DB2B874F9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62041" t="33245" b="15263"/>
          <a:stretch/>
        </p:blipFill>
        <p:spPr>
          <a:xfrm>
            <a:off x="10670793" y="391397"/>
            <a:ext cx="896821" cy="339500"/>
          </a:xfrm>
          <a:prstGeom prst="rect">
            <a:avLst/>
          </a:prstGeom>
        </p:spPr>
      </p:pic>
      <p:sp>
        <p:nvSpPr>
          <p:cNvPr id="11" name="コンテンツ プレースホルダー 22">
            <a:extLst>
              <a:ext uri="{FF2B5EF4-FFF2-40B4-BE49-F238E27FC236}">
                <a16:creationId xmlns="" xmlns:a16="http://schemas.microsoft.com/office/drawing/2014/main" id="{A62E3924-FF0F-0340-AA0E-72ACDD8ACA0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12925" y="2160587"/>
            <a:ext cx="8566150" cy="25368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 b="1">
                <a:solidFill>
                  <a:srgbClr val="1188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832308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カギ線コネクタ 5">
            <a:extLst>
              <a:ext uri="{FF2B5EF4-FFF2-40B4-BE49-F238E27FC236}">
                <a16:creationId xmlns="" xmlns:a16="http://schemas.microsoft.com/office/drawing/2014/main" id="{95A983A9-E289-674E-9C80-98311F3F2138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236" y="659758"/>
            <a:ext cx="8505605" cy="2639028"/>
          </a:xfrm>
          <a:prstGeom prst="bentConnector3">
            <a:avLst>
              <a:gd name="adj1" fmla="val 15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="" xmlns:a16="http://schemas.microsoft.com/office/drawing/2014/main" id="{CCA11463-8449-BC4F-AF56-9C51E0A6A2D2}"/>
              </a:ext>
            </a:extLst>
          </p:cNvPr>
          <p:cNvCxnSpPr>
            <a:cxnSpLocks/>
          </p:cNvCxnSpPr>
          <p:nvPr userDrawn="1"/>
        </p:nvCxnSpPr>
        <p:spPr>
          <a:xfrm flipV="1">
            <a:off x="2998364" y="3559218"/>
            <a:ext cx="8456112" cy="2639023"/>
          </a:xfrm>
          <a:prstGeom prst="bentConnector3">
            <a:avLst>
              <a:gd name="adj1" fmla="val 99996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>
            <a:extLst>
              <a:ext uri="{FF2B5EF4-FFF2-40B4-BE49-F238E27FC236}">
                <a16:creationId xmlns="" xmlns:a16="http://schemas.microsoft.com/office/drawing/2014/main" id="{31C37773-70D7-994C-8B86-BD78E51F59DF}"/>
              </a:ext>
            </a:extLst>
          </p:cNvPr>
          <p:cNvGrpSpPr/>
          <p:nvPr userDrawn="1"/>
        </p:nvGrpSpPr>
        <p:grpSpPr>
          <a:xfrm>
            <a:off x="9311652" y="490008"/>
            <a:ext cx="2138194" cy="339500"/>
            <a:chOff x="719593" y="6028491"/>
            <a:chExt cx="2138194" cy="339500"/>
          </a:xfrm>
        </p:grpSpPr>
        <p:pic>
          <p:nvPicPr>
            <p:cNvPr id="9" name="図 8">
              <a:extLst>
                <a:ext uri="{FF2B5EF4-FFF2-40B4-BE49-F238E27FC236}">
                  <a16:creationId xmlns="" xmlns:a16="http://schemas.microsoft.com/office/drawing/2014/main" id="{776ADB55-8E0E-2341-8AD2-03EF79CB2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="" xmlns:a16="http://schemas.microsoft.com/office/drawing/2014/main" id="{8E916432-D28D-A747-9645-3E82094E7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9F925565-9012-3C42-8719-A6F5006C9EA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80772" y="2495776"/>
            <a:ext cx="5630456" cy="21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4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カギ線コネクタ 5">
            <a:extLst>
              <a:ext uri="{FF2B5EF4-FFF2-40B4-BE49-F238E27FC236}">
                <a16:creationId xmlns="" xmlns:a16="http://schemas.microsoft.com/office/drawing/2014/main" id="{E17EBF95-2DE0-CE4E-A26F-656035A882E0}"/>
              </a:ext>
            </a:extLst>
          </p:cNvPr>
          <p:cNvCxnSpPr>
            <a:cxnSpLocks/>
          </p:cNvCxnSpPr>
          <p:nvPr userDrawn="1"/>
        </p:nvCxnSpPr>
        <p:spPr>
          <a:xfrm flipV="1">
            <a:off x="723236" y="659758"/>
            <a:ext cx="8588416" cy="2639027"/>
          </a:xfrm>
          <a:prstGeom prst="bentConnector3">
            <a:avLst>
              <a:gd name="adj1" fmla="val 0"/>
            </a:avLst>
          </a:prstGeom>
          <a:ln w="25400">
            <a:solidFill>
              <a:srgbClr val="3AB8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カギ線コネクタ 6">
            <a:extLst>
              <a:ext uri="{FF2B5EF4-FFF2-40B4-BE49-F238E27FC236}">
                <a16:creationId xmlns="" xmlns:a16="http://schemas.microsoft.com/office/drawing/2014/main" id="{CE190164-7A9E-4C46-AA97-E5BC30BD6013}"/>
              </a:ext>
            </a:extLst>
          </p:cNvPr>
          <p:cNvCxnSpPr>
            <a:cxnSpLocks/>
          </p:cNvCxnSpPr>
          <p:nvPr userDrawn="1"/>
        </p:nvCxnSpPr>
        <p:spPr>
          <a:xfrm flipV="1">
            <a:off x="2998364" y="3559218"/>
            <a:ext cx="8456112" cy="2639023"/>
          </a:xfrm>
          <a:prstGeom prst="bentConnector3">
            <a:avLst>
              <a:gd name="adj1" fmla="val 99996"/>
            </a:avLst>
          </a:prstGeom>
          <a:ln w="25400">
            <a:solidFill>
              <a:srgbClr val="1188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>
            <a:extLst>
              <a:ext uri="{FF2B5EF4-FFF2-40B4-BE49-F238E27FC236}">
                <a16:creationId xmlns="" xmlns:a16="http://schemas.microsoft.com/office/drawing/2014/main" id="{F774FB5F-EA6E-DC43-8EDE-31F2F629B98F}"/>
              </a:ext>
            </a:extLst>
          </p:cNvPr>
          <p:cNvGrpSpPr/>
          <p:nvPr userDrawn="1"/>
        </p:nvGrpSpPr>
        <p:grpSpPr>
          <a:xfrm>
            <a:off x="737524" y="6028491"/>
            <a:ext cx="2138194" cy="339500"/>
            <a:chOff x="719593" y="6028491"/>
            <a:chExt cx="2138194" cy="339500"/>
          </a:xfrm>
        </p:grpSpPr>
        <p:pic>
          <p:nvPicPr>
            <p:cNvPr id="9" name="図 8">
              <a:extLst>
                <a:ext uri="{FF2B5EF4-FFF2-40B4-BE49-F238E27FC236}">
                  <a16:creationId xmlns="" xmlns:a16="http://schemas.microsoft.com/office/drawing/2014/main" id="{D8FB54FB-0095-5746-A5FE-A928F48F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0708" y="6065895"/>
              <a:ext cx="1127079" cy="264693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="" xmlns:a16="http://schemas.microsoft.com/office/drawing/2014/main" id="{E4D66C00-6878-4F4D-8138-89D177D74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041" t="33245" b="15263"/>
            <a:stretch/>
          </p:blipFill>
          <p:spPr>
            <a:xfrm>
              <a:off x="719593" y="6028491"/>
              <a:ext cx="896821" cy="339500"/>
            </a:xfrm>
            <a:prstGeom prst="rect">
              <a:avLst/>
            </a:prstGeom>
          </p:spPr>
        </p:pic>
      </p:grp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F61DB6F7-CC5F-E040-BC97-EE243B1E03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80772" y="2495776"/>
            <a:ext cx="5630456" cy="21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4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="" xmlns:a16="http://schemas.microsoft.com/office/drawing/2014/main" id="{1610A64D-10F7-A840-89FC-8F30C803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x-none" dirty="0"/>
              <a:t>Slide </a:t>
            </a:r>
            <a:endParaRPr kumimoji="1" lang="x-none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2E3EF952-43DA-6C46-A69F-8A3DF3B0C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  <a:endParaRPr kumimoji="1" lang="x-none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BD15E67E-4115-F848-818A-DF3F119F6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C3FF70CA-D3EC-1D40-ABCD-988A5E6D03AB}" type="datetime1">
              <a:rPr kumimoji="1" lang="ja-JP" altLang="en-US" smtClean="0"/>
              <a:pPr/>
              <a:t>2022/3/15</a:t>
            </a:fld>
            <a:endParaRPr kumimoji="1" lang="x-none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="" xmlns:a16="http://schemas.microsoft.com/office/drawing/2014/main" id="{3D068972-3629-2E48-9225-6C7E6F2723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kumimoji="1" lang="x-none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="" xmlns:a16="http://schemas.microsoft.com/office/drawing/2014/main" id="{B881FDF5-C095-B54E-B76A-E79E1193A1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23579B5-C1C4-D84B-A012-DC68887805F6}" type="slidenum">
              <a:rPr kumimoji="1" lang="x-none" altLang="en-US" smtClean="0"/>
              <a:pPr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0742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6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="" xmlns:a16="http://schemas.microsoft.com/office/drawing/2014/main" id="{B64E638D-F5AF-5F40-974F-8CAC932B411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kumimoji="1" lang="x-none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BC82C373-F19C-1446-8210-AD94AD5A23C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667" y="1648123"/>
            <a:ext cx="10735733" cy="2536825"/>
          </a:xfrm>
        </p:spPr>
        <p:txBody>
          <a:bodyPr/>
          <a:lstStyle/>
          <a:p>
            <a:r>
              <a:rPr kumimoji="1" lang="en-US" altLang="en-US" sz="4800" smtClean="0"/>
              <a:t>A dual benchmark study of Facial Forgery and Facial Forensics</a:t>
            </a:r>
            <a:endParaRPr kumimoji="1" lang="x-none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42125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958813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Facial </a:t>
            </a:r>
            <a:r>
              <a:rPr kumimoji="1" lang="en-US" altLang="en-US" sz="2400" smtClean="0"/>
              <a:t>Forensics </a:t>
            </a:r>
            <a:r>
              <a:rPr kumimoji="1" lang="en-US" altLang="en-US" sz="2400" smtClean="0"/>
              <a:t>Techniques: </a:t>
            </a:r>
            <a:r>
              <a:rPr kumimoji="1" lang="en-US" altLang="en-US" sz="2400" smtClean="0"/>
              <a:t>Deep learning Technique - Mesonet</a:t>
            </a:r>
            <a:endParaRPr lang="en-US" sz="24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4" y="904239"/>
            <a:ext cx="4762816" cy="517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1920" y="1117600"/>
            <a:ext cx="55778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mtClean="0"/>
              <a:t>4 lớp Convolution Layer sử dụng BatchNorm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mtClean="0"/>
              <a:t>Khối classifier có sử dụng dropout tăng generalization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mtClean="0"/>
              <a:t>Loss: Cross Entropy Loss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7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958813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Facial </a:t>
            </a:r>
            <a:r>
              <a:rPr kumimoji="1" lang="en-US" altLang="en-US" sz="2400" smtClean="0"/>
              <a:t>Forensics </a:t>
            </a:r>
            <a:r>
              <a:rPr kumimoji="1" lang="en-US" altLang="en-US" sz="2400" smtClean="0"/>
              <a:t>Techniques: </a:t>
            </a:r>
            <a:r>
              <a:rPr kumimoji="1" lang="en-US" altLang="en-US" sz="2400" smtClean="0"/>
              <a:t>Deep learning Technique – MesoInception-4</a:t>
            </a:r>
            <a:endParaRPr lang="en-US" sz="24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14" y="934720"/>
            <a:ext cx="5570841" cy="4937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42480" y="1026160"/>
            <a:ext cx="43586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mtClean="0"/>
              <a:t>Sử dụng inception nhằm tăng độ lớn không gian hàm bằng cách áp dụng các lớp </a:t>
            </a:r>
            <a:r>
              <a:rPr lang="en-US"/>
              <a:t>dilated </a:t>
            </a:r>
            <a:r>
              <a:rPr lang="en-US"/>
              <a:t>convolutional </a:t>
            </a:r>
            <a:r>
              <a:rPr lang="en-US" smtClean="0"/>
              <a:t>layers.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5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958813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Facial </a:t>
            </a:r>
            <a:r>
              <a:rPr kumimoji="1" lang="en-US" altLang="en-US" sz="2400" smtClean="0"/>
              <a:t>Forensics </a:t>
            </a:r>
            <a:r>
              <a:rPr kumimoji="1" lang="en-US" altLang="en-US" sz="2400" smtClean="0"/>
              <a:t>Techniques: </a:t>
            </a:r>
            <a:r>
              <a:rPr kumimoji="1" lang="en-US" altLang="en-US" sz="2400" smtClean="0"/>
              <a:t>Deep learning Technique – Capsule Net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955965" y="922774"/>
            <a:ext cx="10857459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mtClean="0"/>
              <a:t>Nhược điểm của CNN: 	Mất đi thông tin về không gian khi sử dụng các lớp pooling, chỉ giữ lại các đặc trưng </a:t>
            </a:r>
          </a:p>
          <a:p>
            <a:pPr>
              <a:lnSpc>
                <a:spcPct val="150000"/>
              </a:lnSpc>
            </a:pPr>
            <a:r>
              <a:rPr lang="en-US"/>
              <a:t>	</a:t>
            </a:r>
            <a:r>
              <a:rPr lang="en-US" smtClean="0"/>
              <a:t>		của từng phần của 1 object =&gt; Nhạy cảm với các ảnh sai về không gian của các phần.</a:t>
            </a:r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019" y="1894840"/>
            <a:ext cx="2695373" cy="187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314" y="3769360"/>
            <a:ext cx="5166782" cy="214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958813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Facial </a:t>
            </a:r>
            <a:r>
              <a:rPr kumimoji="1" lang="en-US" altLang="en-US" sz="2400" smtClean="0"/>
              <a:t>Forensics </a:t>
            </a:r>
            <a:r>
              <a:rPr kumimoji="1" lang="en-US" altLang="en-US" sz="2400" smtClean="0"/>
              <a:t>Techniques: </a:t>
            </a:r>
            <a:r>
              <a:rPr kumimoji="1" lang="en-US" altLang="en-US" sz="2400" smtClean="0"/>
              <a:t>Deep learning Technique – Capsule Net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955965" y="1013662"/>
            <a:ext cx="589924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mtClean="0"/>
              <a:t>- Mỗi capsule layer là tập hợp các neuron, có đầu vào và đầu </a:t>
            </a:r>
          </a:p>
          <a:p>
            <a:pPr algn="just">
              <a:lnSpc>
                <a:spcPct val="150000"/>
              </a:lnSpc>
            </a:pPr>
            <a:r>
              <a:rPr lang="en-US" smtClean="0"/>
              <a:t>ra là các vector.</a:t>
            </a:r>
          </a:p>
          <a:p>
            <a:pPr algn="just">
              <a:lnSpc>
                <a:spcPct val="150000"/>
              </a:lnSpc>
            </a:pPr>
            <a:r>
              <a:rPr lang="en-US" smtClean="0"/>
              <a:t>- Mỗi vector có chứa các chiều thể hiện cho đặc trưng </a:t>
            </a:r>
          </a:p>
          <a:p>
            <a:pPr algn="just">
              <a:lnSpc>
                <a:spcPct val="150000"/>
              </a:lnSpc>
            </a:pPr>
            <a:r>
              <a:rPr lang="en-US" smtClean="0"/>
              <a:t>về không gian như vị trí, kích cỡ, hướng, góc...</a:t>
            </a:r>
          </a:p>
          <a:p>
            <a:pPr algn="just">
              <a:lnSpc>
                <a:spcPct val="150000"/>
              </a:lnSpc>
            </a:pPr>
            <a:r>
              <a:rPr lang="en-US" smtClean="0"/>
              <a:t>- Độ dài vector là xác suất xuất hiện cho 1 đối tượng.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29" y="922222"/>
            <a:ext cx="4529771" cy="4878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1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958813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Facial </a:t>
            </a:r>
            <a:r>
              <a:rPr kumimoji="1" lang="en-US" altLang="en-US" sz="2400" smtClean="0"/>
              <a:t>Forensics </a:t>
            </a:r>
            <a:r>
              <a:rPr kumimoji="1" lang="en-US" altLang="en-US" sz="2400" smtClean="0"/>
              <a:t>Techniques: </a:t>
            </a:r>
            <a:r>
              <a:rPr kumimoji="1" lang="en-US" altLang="en-US" sz="2400" smtClean="0"/>
              <a:t>Capsule Net – Comparison</a:t>
            </a:r>
            <a:endParaRPr lang="en-US" sz="240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62" y="821493"/>
            <a:ext cx="5808407" cy="284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073" y="1451413"/>
            <a:ext cx="6338321" cy="232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48559" y="3918189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Traditional NN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61679" y="3908030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Capsule Neuron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66429" y="4531359"/>
            <a:ext cx="69526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mtClean="0"/>
              <a:t>Mỗi vector u biểu diễn các đặc trưng của 1 object như mắt, mũi…</a:t>
            </a:r>
          </a:p>
          <a:p>
            <a:pPr marL="285750" indent="-285750">
              <a:buFontTx/>
              <a:buChar char="-"/>
            </a:pPr>
            <a:r>
              <a:rPr lang="en-US" smtClean="0"/>
              <a:t>Vector v biểu diễn cho đặc trưng bao quát hơn như mặt, tay, chân…</a:t>
            </a:r>
          </a:p>
          <a:p>
            <a:pPr marL="285750" indent="-285750">
              <a:buFontTx/>
              <a:buChar char="-"/>
            </a:pPr>
            <a:r>
              <a:rPr lang="en-US" smtClean="0"/>
              <a:t>Ma trận W thể hiện thông tin về quan hệ giữa u và v, như là mắt nằm</a:t>
            </a:r>
          </a:p>
          <a:p>
            <a:r>
              <a:rPr lang="en-US" smtClean="0"/>
              <a:t>Ở phần trên của mặt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958813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Facial </a:t>
            </a:r>
            <a:r>
              <a:rPr kumimoji="1" lang="en-US" altLang="en-US" sz="2400" smtClean="0"/>
              <a:t>Forensics </a:t>
            </a:r>
            <a:r>
              <a:rPr kumimoji="1" lang="en-US" altLang="en-US" sz="2400" smtClean="0"/>
              <a:t>Techniques: </a:t>
            </a:r>
            <a:r>
              <a:rPr kumimoji="1" lang="en-US" altLang="en-US" sz="2400" smtClean="0"/>
              <a:t>Capsule Net</a:t>
            </a:r>
            <a:endParaRPr lang="en-US" sz="240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15" y="885628"/>
            <a:ext cx="5623454" cy="2063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374700" y="3288270"/>
            <a:ext cx="167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Capsule Neuron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45902" y="4516174"/>
                <a:ext cx="103329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mtClean="0"/>
                  <a:t> </a:t>
                </a:r>
                <a:r>
                  <a:rPr lang="en-US" smtClean="0"/>
                  <a:t>là hệ số “coupling coefficient”, được sử dụng trong các thuật toán </a:t>
                </a:r>
                <a:r>
                  <a:rPr lang="en-US" b="1"/>
                  <a:t>dynamic </a:t>
                </a:r>
                <a:r>
                  <a:rPr lang="en-US" b="1" smtClean="0"/>
                  <a:t>routing: </a:t>
                </a:r>
                <a:r>
                  <a:rPr lang="en-US" smtClean="0"/>
                  <a:t>tín hiệu gửi đi từ 1 input vector u tới output vector v.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smtClean="0"/>
                  <a:t>  </a:t>
                </a:r>
                <a:r>
                  <a:rPr lang="en-US" smtClean="0"/>
                  <a:t>thể hiện độ tương quan giữa input và output vector. Ví dụ với u là mũi, 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mtClean="0"/>
                  <a:t>là mặt, thì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smtClean="0"/>
                  <a:t>lớn,  nếu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mtClean="0"/>
                  <a:t> là tay/chân thì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1" smtClean="0"/>
                  <a:t> </a:t>
                </a:r>
                <a:r>
                  <a:rPr lang="en-US" smtClean="0"/>
                  <a:t>nhỏ</a:t>
                </a:r>
                <a:endParaRPr lang="en-US" b="1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02" y="4516174"/>
                <a:ext cx="10332932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47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368" y="818548"/>
            <a:ext cx="2578735" cy="8151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98" y="818549"/>
            <a:ext cx="2074862" cy="8205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87" y="2116455"/>
            <a:ext cx="6335713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684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5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3" y="0"/>
            <a:ext cx="3164114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Types of facial forgery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551543" y="773277"/>
            <a:ext cx="1078411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mtClean="0"/>
              <a:t>Identity swap: Tráo đổi khuôn mặt giữa 2 ảnh nguồn và đích chứa 2 người khác nhau.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mtClean="0"/>
              <a:t>Expression swap: Thay đổi biểu cảm khuôn mặt.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10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mtClean="0"/>
              <a:t>Attribute manipulation: Thay đổi 1 vài đặc trưng khuôn mặt như mắt, mũi, miệng…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mtClean="0"/>
              <a:t>Forgery Techniques </a:t>
            </a:r>
            <a:r>
              <a:rPr lang="en-US"/>
              <a:t>phân làm 2 loại: Graphic-based Forgery và Feature-based Forgery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293" y="1538514"/>
            <a:ext cx="3687535" cy="170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17" y="1538515"/>
            <a:ext cx="4873686" cy="170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17" y="3524519"/>
            <a:ext cx="4873686" cy="17405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7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958813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Facial Forgery Techniques: </a:t>
            </a:r>
            <a:r>
              <a:rPr kumimoji="1" lang="en-US" altLang="en-US" sz="2400" smtClean="0"/>
              <a:t>Graphic-based Technique - Faceswap </a:t>
            </a:r>
            <a:r>
              <a:rPr kumimoji="1" lang="en-US" altLang="en-US" sz="2400" smtClean="0"/>
              <a:t>– 2D</a:t>
            </a:r>
            <a:endParaRPr lang="en-US" sz="240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803400"/>
            <a:ext cx="8625922" cy="278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7613" y="4587875"/>
            <a:ext cx="2389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Source image: Person A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53300" y="4587875"/>
            <a:ext cx="232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Target </a:t>
            </a:r>
            <a:r>
              <a:rPr lang="en-US"/>
              <a:t>image: Person </a:t>
            </a:r>
            <a:r>
              <a:rPr lang="en-US" smtClean="0"/>
              <a:t>B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36602" y="4555609"/>
            <a:ext cx="147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Output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812255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Faceswap–2D:  Idea</a:t>
            </a:r>
            <a:endParaRPr lang="en-US" sz="2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9" y="1580618"/>
            <a:ext cx="7329167" cy="380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1542" y="800100"/>
            <a:ext cx="73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Step 1: </a:t>
            </a:r>
            <a:r>
              <a:rPr kumimoji="1" lang="en-US" altLang="en-US"/>
              <a:t>Extract face and find 68 landmark points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1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812255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Faceswap–2D:  Idea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551542" y="800100"/>
            <a:ext cx="73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Step 2: </a:t>
            </a:r>
            <a:r>
              <a:rPr kumimoji="1" lang="en-US" altLang="en-US" smtClean="0"/>
              <a:t>Head-pose matching: Khớp mặt người A với người B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49104" y="3992602"/>
                <a:ext cx="112126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/>
                  <a:t>Tìm ma trận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smtClean="0"/>
                  <a:t> để biến đổi tuyến tính 68 điểm landmark của người A sao cho khớp nhất với 68 điểm landmark của B.  </a:t>
                </a:r>
                <a:endParaRPr lang="en-US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04" y="3992602"/>
                <a:ext cx="11212696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71" y="4501634"/>
            <a:ext cx="2906895" cy="7807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36562" y="5446236"/>
                <a:ext cx="66377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Trong đó: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mtClean="0"/>
                  <a:t> là toạ độ các điểm landmark trên trục toạ độ của ảnh.</a:t>
                </a:r>
                <a:endParaRPr lang="en-US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562" y="5446236"/>
                <a:ext cx="6637779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26" t="-8197" r="-73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24" y="1293852"/>
            <a:ext cx="1901494" cy="249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452" y="1293852"/>
            <a:ext cx="1912388" cy="249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85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812255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Faceswap–2D:  </a:t>
            </a:r>
            <a:r>
              <a:rPr kumimoji="1" lang="en-US" altLang="en-US" sz="2400" smtClean="0"/>
              <a:t>Idea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653142" y="957183"/>
            <a:ext cx="81225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Step 3:  </a:t>
            </a:r>
            <a:r>
              <a:rPr kumimoji="1" lang="en-US" altLang="en-US" smtClean="0"/>
              <a:t>Color Adjustment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en-US" altLang="en-US" smtClean="0"/>
              <a:t>Điều chỉnh màu của ảnh nguồn sao cho khớp với ảnh đích</a:t>
            </a:r>
            <a:r>
              <a:rPr kumimoji="1" lang="en-US" altLang="en-US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kumimoji="1" lang="en-US" altLang="en-US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kumimoji="1" lang="en-US" altLang="en-US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kumimoji="1" lang="en-US" altLang="en-US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1" lang="en-US" altLang="en-US" smtClean="0"/>
              <a:t>Kĩ thuật Histogram Matching</a:t>
            </a:r>
            <a:r>
              <a:rPr kumimoji="1" lang="en-US" altLang="en-US" smtClean="0"/>
              <a:t>:</a:t>
            </a:r>
          </a:p>
          <a:p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449" y="957183"/>
            <a:ext cx="1402501" cy="182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540" y="957183"/>
            <a:ext cx="1721872" cy="182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09" y="3533180"/>
            <a:ext cx="6265545" cy="239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481" y="957183"/>
            <a:ext cx="1390056" cy="1820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9591040" y="1757680"/>
            <a:ext cx="508000" cy="233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812255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Faceswap–2D:  </a:t>
            </a:r>
            <a:r>
              <a:rPr kumimoji="1" lang="en-US" altLang="en-US" sz="2400" smtClean="0"/>
              <a:t>Histogram Matching</a:t>
            </a:r>
            <a:endParaRPr lang="en-US" sz="24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9" y="648323"/>
            <a:ext cx="2779538" cy="29908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3169919" y="1648503"/>
            <a:ext cx="386080" cy="234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20" y="903293"/>
            <a:ext cx="4075519" cy="1724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429" y="869742"/>
            <a:ext cx="2846217" cy="186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8006079" y="1684307"/>
            <a:ext cx="386080" cy="234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8769" y="4571731"/>
            <a:ext cx="5170711" cy="8803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mtClean="0"/>
              <a:t>Histogram matching</a:t>
            </a:r>
            <a:r>
              <a:rPr lang="en-US" smtClean="0"/>
              <a:t>:  Điều chỉnh cường độ các điểm </a:t>
            </a:r>
          </a:p>
          <a:p>
            <a:pPr>
              <a:lnSpc>
                <a:spcPct val="150000"/>
              </a:lnSpc>
            </a:pPr>
            <a:r>
              <a:rPr lang="en-US" smtClean="0"/>
              <a:t>Pixel sao cho CDF 2 ảnh là gần như nhau 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843860" y="4894831"/>
            <a:ext cx="386080" cy="234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52" y="2854347"/>
            <a:ext cx="4344108" cy="39607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1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812255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Faceswap–2D</a:t>
            </a:r>
            <a:r>
              <a:rPr kumimoji="1" lang="en-US" altLang="en-US" sz="2400" smtClean="0"/>
              <a:t>:  Idea</a:t>
            </a:r>
            <a:endParaRPr lang="en-US" sz="24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820" y="2133308"/>
            <a:ext cx="2248251" cy="239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834" y="2133308"/>
            <a:ext cx="2257260" cy="239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82756" y="1305665"/>
            <a:ext cx="737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Step </a:t>
            </a:r>
            <a:r>
              <a:rPr lang="en-US" b="1" smtClean="0"/>
              <a:t>4: </a:t>
            </a:r>
            <a:r>
              <a:rPr kumimoji="1" lang="en-US" smtClean="0"/>
              <a:t>Trộn ảnh để đưa ra kết quả</a:t>
            </a:r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05" y="2133308"/>
            <a:ext cx="1838587" cy="239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lus 1"/>
          <p:cNvSpPr/>
          <p:nvPr/>
        </p:nvSpPr>
        <p:spPr>
          <a:xfrm>
            <a:off x="4214494" y="3081125"/>
            <a:ext cx="629920" cy="61976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475854" y="3089322"/>
            <a:ext cx="670560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5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542" y="0"/>
            <a:ext cx="8122558" cy="701145"/>
          </a:xfrm>
        </p:spPr>
        <p:txBody>
          <a:bodyPr>
            <a:normAutofit/>
          </a:bodyPr>
          <a:lstStyle/>
          <a:p>
            <a:pPr algn="l"/>
            <a:r>
              <a:rPr kumimoji="1" lang="en-US" altLang="en-US" sz="2400" smtClean="0"/>
              <a:t>Faceswap–3D</a:t>
            </a:r>
            <a:r>
              <a:rPr kumimoji="1" lang="en-US" altLang="en-US" sz="2400" smtClean="0"/>
              <a:t>:  Idea</a:t>
            </a:r>
            <a:endParaRPr 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51542" y="800100"/>
                <a:ext cx="109190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mtClean="0"/>
                  <a:t>Trích xuất ảnh khuôn mặt bằng Face Detection.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mtClean="0"/>
                  <a:t>Tìm toạ độ các điểm landmarks trong cả không gian 2 chiều Oxy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mtClean="0"/>
                  <a:t> và không gian 3 chiều Oxyz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</a:rPr>
                      <m:t>𝑊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mtClean="0"/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42" y="800100"/>
                <a:ext cx="10919098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446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173" y="1723430"/>
            <a:ext cx="3484776" cy="113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91" y="1769150"/>
            <a:ext cx="2158587" cy="1085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34161" y="2854404"/>
            <a:ext cx="601728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mtClean="0"/>
              <a:t>Trong đó: +) (X, Y, Z) là toạ độ landmark trong trục camera </a:t>
            </a:r>
          </a:p>
          <a:p>
            <a:pPr>
              <a:lnSpc>
                <a:spcPct val="150000"/>
              </a:lnSpc>
            </a:pPr>
            <a:r>
              <a:rPr lang="en-US"/>
              <a:t>	</a:t>
            </a:r>
            <a:r>
              <a:rPr lang="en-US" smtClean="0"/>
              <a:t>+) R, t là phép xoay, dịch từ trục Oxyz về trục camera</a:t>
            </a:r>
          </a:p>
          <a:p>
            <a:pPr>
              <a:lnSpc>
                <a:spcPct val="150000"/>
              </a:lnSpc>
            </a:pPr>
            <a:r>
              <a:rPr lang="en-US"/>
              <a:t>	</a:t>
            </a:r>
            <a:r>
              <a:rPr lang="en-US" smtClean="0"/>
              <a:t>+) s là hệ số scaling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1542" y="4037252"/>
            <a:ext cx="1091909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mtClean="0"/>
              <a:t>Ta cần tìm phép ánh xạ từ không gian Oxyz về Oxy: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" y="4606702"/>
            <a:ext cx="5843821" cy="13105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959600" y="4606702"/>
                <a:ext cx="4958080" cy="1711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mtClean="0"/>
                  <a:t>Bộ (s, R, t) tối ưu gọi là head-pose estimation.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mtClean="0"/>
                  <a:t>Để swap ảnh người B bằng mặt người A, ta sử dụng head-pose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endParaRPr lang="en-US" smtClean="0"/>
              </a:p>
              <a:p>
                <a:pPr>
                  <a:lnSpc>
                    <a:spcPct val="150000"/>
                  </a:lnSpc>
                </a:pPr>
                <a:endParaRPr lang="en-US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0" y="4606702"/>
                <a:ext cx="4958080" cy="1711366"/>
              </a:xfrm>
              <a:prstGeom prst="rect">
                <a:avLst/>
              </a:prstGeom>
              <a:blipFill rotWithShape="1">
                <a:blip r:embed="rId6"/>
                <a:stretch>
                  <a:fillRect l="-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15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5875"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667</Words>
  <Application>Microsoft Office PowerPoint</Application>
  <PresentationFormat>Custom</PresentationFormat>
  <Paragraphs>78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Nguyen Trung Thanh 20176874</dc:creator>
  <cp:lastModifiedBy>Windows User</cp:lastModifiedBy>
  <cp:revision>224</cp:revision>
  <cp:lastPrinted>2021-10-02T05:01:21Z</cp:lastPrinted>
  <dcterms:created xsi:type="dcterms:W3CDTF">2021-09-30T04:49:10Z</dcterms:created>
  <dcterms:modified xsi:type="dcterms:W3CDTF">2022-03-15T09:45:43Z</dcterms:modified>
</cp:coreProperties>
</file>